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344" r:id="rId3"/>
    <p:sldId id="347" r:id="rId4"/>
    <p:sldId id="345" r:id="rId5"/>
    <p:sldId id="336" r:id="rId6"/>
    <p:sldId id="288" r:id="rId7"/>
    <p:sldId id="346" r:id="rId8"/>
    <p:sldId id="308" r:id="rId9"/>
    <p:sldId id="334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50" r:id="rId18"/>
    <p:sldId id="351" r:id="rId19"/>
    <p:sldId id="352" r:id="rId20"/>
    <p:sldId id="353" r:id="rId21"/>
    <p:sldId id="264" r:id="rId22"/>
  </p:sldIdLst>
  <p:sldSz cx="9144000" cy="6858000" type="screen4x3"/>
  <p:notesSz cx="9926638" cy="6797675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236"/>
    <a:srgbClr val="800000"/>
    <a:srgbClr val="B1B1B1"/>
    <a:srgbClr val="7F7F7F"/>
    <a:srgbClr val="FFFFFF"/>
    <a:srgbClr val="425563"/>
    <a:srgbClr val="684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ējs stils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Gaišs stil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Gaišs stil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umšs stils 2 - izcēlums 1/izcēlum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Tumšs stils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Tumšs stils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Vidējs stils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Gaišs stil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0303" autoAdjust="0"/>
  </p:normalViewPr>
  <p:slideViewPr>
    <p:cSldViewPr snapToGrid="0" snapToObjects="1">
      <p:cViewPr varScale="1">
        <p:scale>
          <a:sx n="51" d="100"/>
          <a:sy n="51" d="100"/>
        </p:scale>
        <p:origin x="19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0632562147736"/>
          <c:y val="0.10154738878143134"/>
          <c:w val="0.85512836105107337"/>
          <c:h val="0.6855800423399686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'35.CVK'!$A$5</c:f>
              <c:strCache>
                <c:ptCount val="1"/>
                <c:pt idx="0">
                  <c:v>Valsts pamatfunkciju īstenošana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'35.CVK'!$B$3:$F$3</c:f>
              <c:strCache>
                <c:ptCount val="5"/>
                <c:pt idx="0">
                  <c:v>2021. gads
(izpilde)</c:v>
                </c:pt>
                <c:pt idx="1">
                  <c:v>2022. gada
plāns</c:v>
                </c:pt>
                <c:pt idx="2">
                  <c:v>2023. gada
projekts</c:v>
                </c:pt>
                <c:pt idx="3">
                  <c:v>2024. gada
prognoze</c:v>
                </c:pt>
                <c:pt idx="4">
                  <c:v>2025. gada
prognoze</c:v>
                </c:pt>
              </c:strCache>
            </c:strRef>
          </c:cat>
          <c:val>
            <c:numRef>
              <c:f>'35.CVK'!$B$5:$F$5</c:f>
              <c:numCache>
                <c:formatCode>#,##0</c:formatCode>
                <c:ptCount val="5"/>
                <c:pt idx="0">
                  <c:v>12629976</c:v>
                </c:pt>
                <c:pt idx="1">
                  <c:v>13988231</c:v>
                </c:pt>
                <c:pt idx="2">
                  <c:v>16156194</c:v>
                </c:pt>
                <c:pt idx="3">
                  <c:v>16542776</c:v>
                </c:pt>
                <c:pt idx="4">
                  <c:v>16537776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B-47E0-9218-FC2465F3F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168674296"/>
        <c:axId val="20817069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'35.CVK'!$A$6</c15:sqref>
                        </c15:formulaRef>
                      </c:ext>
                    </c:extLst>
                    <c:strCache>
                      <c:ptCount val="1"/>
                      <c:pt idx="0">
                        <c:v>ES politiku instrumentu un pārējās ĀFP līdzfinansēto un finansēto projektu un pasākumu īstenošana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3">
                          <a:shade val="51000"/>
                          <a:satMod val="130000"/>
                        </a:schemeClr>
                      </a:gs>
                      <a:gs pos="80000">
                        <a:schemeClr val="accent3">
                          <a:shade val="93000"/>
                          <a:satMod val="130000"/>
                        </a:schemeClr>
                      </a:gs>
                      <a:gs pos="100000">
                        <a:schemeClr val="accent3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'35.CVK'!$B$3:$F$3</c15:sqref>
                        </c15:formulaRef>
                      </c:ext>
                    </c:extLst>
                    <c:strCache>
                      <c:ptCount val="5"/>
                      <c:pt idx="0">
                        <c:v>2021. gads
(izpilde)</c:v>
                      </c:pt>
                      <c:pt idx="1">
                        <c:v>2022. gada
plāns</c:v>
                      </c:pt>
                      <c:pt idx="2">
                        <c:v>2023. gada
projekts</c:v>
                      </c:pt>
                      <c:pt idx="3">
                        <c:v>2024. gada
prognoze</c:v>
                      </c:pt>
                      <c:pt idx="4">
                        <c:v>2025. gada
prognoze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'35.CVK'!$B$6:$F$6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05B-47E0-9218-FC2465F3F86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'35.CVK'!$A$4</c:f>
              <c:strCache>
                <c:ptCount val="1"/>
                <c:pt idx="0">
                  <c:v>Kopējie budžeta izdevumi, t.sk.: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solidFill>
                  <a:srgbClr val="9D2236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'35.CVK'!$B$3:$F$3</c:f>
              <c:strCache>
                <c:ptCount val="5"/>
                <c:pt idx="0">
                  <c:v>2021. gads
(izpilde)</c:v>
                </c:pt>
                <c:pt idx="1">
                  <c:v>2022. gada
plāns</c:v>
                </c:pt>
                <c:pt idx="2">
                  <c:v>2023. gada
projekts</c:v>
                </c:pt>
                <c:pt idx="3">
                  <c:v>2024. gada
prognoze</c:v>
                </c:pt>
                <c:pt idx="4">
                  <c:v>2025. gada
prognoze</c:v>
                </c:pt>
              </c:strCache>
            </c:strRef>
          </c:cat>
          <c:val>
            <c:numRef>
              <c:f>'35.CVK'!$B$4:$F$4</c:f>
              <c:numCache>
                <c:formatCode>#,##0</c:formatCode>
                <c:ptCount val="5"/>
                <c:pt idx="0">
                  <c:v>12629976</c:v>
                </c:pt>
                <c:pt idx="1">
                  <c:v>13988231</c:v>
                </c:pt>
                <c:pt idx="2">
                  <c:v>16156194</c:v>
                </c:pt>
                <c:pt idx="3">
                  <c:v>16542776</c:v>
                </c:pt>
                <c:pt idx="4">
                  <c:v>16537776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305B-47E0-9218-FC2465F3F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674296"/>
        <c:axId val="208170696"/>
      </c:lineChart>
      <c:catAx>
        <c:axId val="16867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208170696"/>
        <c:crosses val="autoZero"/>
        <c:auto val="1"/>
        <c:lblAlgn val="ctr"/>
        <c:lblOffset val="100"/>
        <c:noMultiLvlLbl val="0"/>
      </c:catAx>
      <c:valAx>
        <c:axId val="208170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68674296"/>
        <c:crosses val="autoZero"/>
        <c:crossBetween val="between"/>
        <c:majorUnit val="400000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291339820111361"/>
          <c:y val="0.93117995320055169"/>
          <c:w val="0.44596046903816733"/>
          <c:h val="6.8820046799448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B0EAFA-2008-49EF-9DB1-19091D866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74E98-5988-4E35-8E78-02FC1364DE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2821E1-F410-44D2-B1C0-F7FFC716A90D}" type="datetimeFigureOut">
              <a:rPr lang="lv-LV"/>
              <a:pPr>
                <a:defRPr/>
              </a:pPr>
              <a:t>07.03.2023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B9F71A-DEE4-4DBA-A8B5-2B58915AD3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FF9229-F8BA-408B-A22E-29BFBD28E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1D9FF-7EC2-4228-89D1-954E57C261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5342D-4DCF-4385-8C14-20BA13FEF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8F6775-3FF6-4953-8FC8-5BD9DF6EB82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ida attēla vietturis 1">
            <a:extLst>
              <a:ext uri="{FF2B5EF4-FFF2-40B4-BE49-F238E27FC236}">
                <a16:creationId xmlns:a16="http://schemas.microsoft.com/office/drawing/2014/main" id="{47547599-24B1-4F57-AF35-4C1784EDD3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Piezīmju vietturis 2">
            <a:extLst>
              <a:ext uri="{FF2B5EF4-FFF2-40B4-BE49-F238E27FC236}">
                <a16:creationId xmlns:a16="http://schemas.microsoft.com/office/drawing/2014/main" id="{E6DF84FB-301D-4819-BEBE-FAF170D9E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3316" name="Slaida numura vietturis 3">
            <a:extLst>
              <a:ext uri="{FF2B5EF4-FFF2-40B4-BE49-F238E27FC236}">
                <a16:creationId xmlns:a16="http://schemas.microsoft.com/office/drawing/2014/main" id="{01CCF455-A0A1-4519-9C4E-CABF4C7882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51111A-BDAD-446A-B92D-6329ACE18D91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02196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56242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13186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20252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46670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09115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06927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670784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366753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19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7484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ida attēla vietturis 1">
            <a:extLst>
              <a:ext uri="{FF2B5EF4-FFF2-40B4-BE49-F238E27FC236}">
                <a16:creationId xmlns:a16="http://schemas.microsoft.com/office/drawing/2014/main" id="{703FFC3C-4A7B-4C3C-8D95-0446DC565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iezīmju vietturis 2">
            <a:extLst>
              <a:ext uri="{FF2B5EF4-FFF2-40B4-BE49-F238E27FC236}">
                <a16:creationId xmlns:a16="http://schemas.microsoft.com/office/drawing/2014/main" id="{7E991C12-3644-42F8-8526-9F33B8A0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5364" name="Slaida numura vietturis 3">
            <a:extLst>
              <a:ext uri="{FF2B5EF4-FFF2-40B4-BE49-F238E27FC236}">
                <a16:creationId xmlns:a16="http://schemas.microsoft.com/office/drawing/2014/main" id="{F6A3A5A8-7B02-42B1-831C-19A85BD9A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7EB65E-BFFA-4370-BB1D-917284EEC0FB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11925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20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5512576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8F6775-3FF6-4953-8FC8-5BD9DF6EB825}" type="slidenum">
              <a:rPr lang="lv-LV" altLang="lv-LV" smtClean="0"/>
              <a:pPr>
                <a:defRPr/>
              </a:pPr>
              <a:t>21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60914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ida attēla vietturis 1">
            <a:extLst>
              <a:ext uri="{FF2B5EF4-FFF2-40B4-BE49-F238E27FC236}">
                <a16:creationId xmlns:a16="http://schemas.microsoft.com/office/drawing/2014/main" id="{703FFC3C-4A7B-4C3C-8D95-0446DC565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iezīmju vietturis 2">
            <a:extLst>
              <a:ext uri="{FF2B5EF4-FFF2-40B4-BE49-F238E27FC236}">
                <a16:creationId xmlns:a16="http://schemas.microsoft.com/office/drawing/2014/main" id="{7E991C12-3644-42F8-8526-9F33B8A0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5364" name="Slaida numura vietturis 3">
            <a:extLst>
              <a:ext uri="{FF2B5EF4-FFF2-40B4-BE49-F238E27FC236}">
                <a16:creationId xmlns:a16="http://schemas.microsoft.com/office/drawing/2014/main" id="{F6A3A5A8-7B02-42B1-831C-19A85BD9A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7EB65E-BFFA-4370-BB1D-917284EEC0FB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68663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ida attēla vietturis 1">
            <a:extLst>
              <a:ext uri="{FF2B5EF4-FFF2-40B4-BE49-F238E27FC236}">
                <a16:creationId xmlns:a16="http://schemas.microsoft.com/office/drawing/2014/main" id="{703FFC3C-4A7B-4C3C-8D95-0446DC565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iezīmju vietturis 2">
            <a:extLst>
              <a:ext uri="{FF2B5EF4-FFF2-40B4-BE49-F238E27FC236}">
                <a16:creationId xmlns:a16="http://schemas.microsoft.com/office/drawing/2014/main" id="{7E991C12-3644-42F8-8526-9F33B8A0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5364" name="Slaida numura vietturis 3">
            <a:extLst>
              <a:ext uri="{FF2B5EF4-FFF2-40B4-BE49-F238E27FC236}">
                <a16:creationId xmlns:a16="http://schemas.microsoft.com/office/drawing/2014/main" id="{F6A3A5A8-7B02-42B1-831C-19A85BD9A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7EB65E-BFFA-4370-BB1D-917284EEC0FB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038259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2966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ida attēla vietturis 1">
            <a:extLst>
              <a:ext uri="{FF2B5EF4-FFF2-40B4-BE49-F238E27FC236}">
                <a16:creationId xmlns:a16="http://schemas.microsoft.com/office/drawing/2014/main" id="{703FFC3C-4A7B-4C3C-8D95-0446DC565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iezīmju vietturis 2">
            <a:extLst>
              <a:ext uri="{FF2B5EF4-FFF2-40B4-BE49-F238E27FC236}">
                <a16:creationId xmlns:a16="http://schemas.microsoft.com/office/drawing/2014/main" id="{7E991C12-3644-42F8-8526-9F33B8A0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5364" name="Slaida numura vietturis 3">
            <a:extLst>
              <a:ext uri="{FF2B5EF4-FFF2-40B4-BE49-F238E27FC236}">
                <a16:creationId xmlns:a16="http://schemas.microsoft.com/office/drawing/2014/main" id="{F6A3A5A8-7B02-42B1-831C-19A85BD9A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7EB65E-BFFA-4370-BB1D-917284EEC0FB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ida attēla vietturis 1">
            <a:extLst>
              <a:ext uri="{FF2B5EF4-FFF2-40B4-BE49-F238E27FC236}">
                <a16:creationId xmlns:a16="http://schemas.microsoft.com/office/drawing/2014/main" id="{703FFC3C-4A7B-4C3C-8D95-0446DC565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iezīmju vietturis 2">
            <a:extLst>
              <a:ext uri="{FF2B5EF4-FFF2-40B4-BE49-F238E27FC236}">
                <a16:creationId xmlns:a16="http://schemas.microsoft.com/office/drawing/2014/main" id="{7E991C12-3644-42F8-8526-9F33B8A0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5364" name="Slaida numura vietturis 3">
            <a:extLst>
              <a:ext uri="{FF2B5EF4-FFF2-40B4-BE49-F238E27FC236}">
                <a16:creationId xmlns:a16="http://schemas.microsoft.com/office/drawing/2014/main" id="{F6A3A5A8-7B02-42B1-831C-19A85BD9A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7EB65E-BFFA-4370-BB1D-917284EEC0FB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65970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attēla vietturis 1">
            <a:extLst>
              <a:ext uri="{FF2B5EF4-FFF2-40B4-BE49-F238E27FC236}">
                <a16:creationId xmlns:a16="http://schemas.microsoft.com/office/drawing/2014/main" id="{91FBEA4E-65CB-4D57-9085-A53C2F1D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CC3FDDE2-56FC-4B86-8D81-33CC8A937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21508" name="Slaida numura vietturis 3">
            <a:extLst>
              <a:ext uri="{FF2B5EF4-FFF2-40B4-BE49-F238E27FC236}">
                <a16:creationId xmlns:a16="http://schemas.microsoft.com/office/drawing/2014/main" id="{E377F464-5EDC-4E84-979D-51C9A8D9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397D54-8E50-4B3E-AD78-889BEA9B0D1D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87205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FECE29BB-AF34-4432-862E-B0990AE50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1C1C882D-69C7-4276-819F-49641467E0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E3E3BEC-7B8B-497A-B045-6489FFD4E265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60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96CFB959-DC86-4268-A788-EABC2DC74B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4CDC944-3F06-4F72-B764-E2221C1164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92C6594-D477-40D7-BA07-922E033FBC2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8125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88A080A8-7710-4CD3-8AC5-A356AEB3C4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2BF0476-B788-49F4-9DE2-5C74E99C65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FFED003-E799-45C9-B582-B2D86D34035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7601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7ED031-052A-4701-AEF6-964479A472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77F30D80-0A32-4FE0-B900-491FC234E9F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00EFCD6-0670-48C8-8D8C-9E6851A833D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786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22EC2FB4-346A-4EA1-BD78-12B63342B9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18CB75A-0640-4603-A76F-57689F0020D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D21E452-AAA8-42ED-BF5C-F542223ED92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3179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B7E98670-3924-47BA-991E-B80815C5F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64CAD39-98E8-4097-BB68-1A3F2E2937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E5646D4-55A6-4D51-9954-935354AA7C4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9714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BCDB96C-A37E-4CA6-A6A4-A873D62835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399193A-CB26-4546-B4FB-708ABAEB1A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D45DCDE-16D3-4055-BD53-7019189A088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3910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AA4FAC-CBF6-407D-B7A1-B965C3675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27BFC1A9-9426-4406-8696-A20A096DEC2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FED1B0D-3C80-4EC8-8E05-80EC832A03C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5758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C560C29-7201-4E4B-91E2-850EB80846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B37C66DC-983B-4DED-B193-040A1212F0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42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9ADA3C5-A3BB-45F7-BC70-09DB8454A1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1DACD42-5128-494D-95D2-B5BB4BFE04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8FE9-C53C-4EDE-88C4-166B7BC77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1E94D9-4490-4B13-8850-AEF10619F817}" type="datetime1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3D56-AD90-4BBF-90F2-45E6D4BF6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78BEF-F732-4A87-9631-C2F93D256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55892C-92A2-4DCE-8846-CC272DCEFF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1D3E678-1D9A-439E-A869-B6F8624FA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44783"/>
            <a:ext cx="7772400" cy="9604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Korupcijas novēršanas un apkarošanas birojam plānotais finansējums  2023. gadam un vidēja termiņa budžeta ietvaram</a:t>
            </a:r>
            <a:endParaRPr lang="lv-LV" sz="2400" dirty="0"/>
          </a:p>
        </p:txBody>
      </p:sp>
      <p:sp>
        <p:nvSpPr>
          <p:cNvPr id="12292" name="Text Placeholder 3">
            <a:extLst>
              <a:ext uri="{FF2B5EF4-FFF2-40B4-BE49-F238E27FC236}">
                <a16:creationId xmlns:a16="http://schemas.microsoft.com/office/drawing/2014/main" id="{B1043E4C-AC97-44A9-B530-6FF0CEB199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5800" y="5940332"/>
            <a:ext cx="7772400" cy="639762"/>
          </a:xfrm>
        </p:spPr>
        <p:txBody>
          <a:bodyPr>
            <a:normAutofit/>
          </a:bodyPr>
          <a:lstStyle/>
          <a:p>
            <a:r>
              <a:rPr lang="lv-LV" altLang="lv-LV" dirty="0"/>
              <a:t>Marts,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10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lv-LV" altLang="lv-LV" sz="1800" b="1" dirty="0">
                <a:solidFill>
                  <a:srgbClr val="9D2236"/>
                </a:solidFill>
              </a:rPr>
              <a:t>KNAB analītisko spēju stiprināšana, </a:t>
            </a:r>
            <a:r>
              <a:rPr lang="lv-LV" sz="1800" b="1" i="1" dirty="0" err="1">
                <a:solidFill>
                  <a:srgbClr val="9D2236"/>
                </a:solidFill>
              </a:rPr>
              <a:t>Tableau</a:t>
            </a:r>
            <a:r>
              <a:rPr lang="lv-LV" sz="1800" b="1" dirty="0">
                <a:solidFill>
                  <a:srgbClr val="9D2236"/>
                </a:solidFill>
              </a:rPr>
              <a:t> lietojumprogrammas </a:t>
            </a:r>
            <a:r>
              <a:rPr lang="lv-LV" altLang="lv-LV" sz="1800" b="1" dirty="0">
                <a:solidFill>
                  <a:srgbClr val="9D2236"/>
                </a:solidFill>
              </a:rPr>
              <a:t>iegāde</a:t>
            </a: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77526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16 530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91095F-2126-A257-0B2A-5CBD065B786D}"/>
              </a:ext>
            </a:extLst>
          </p:cNvPr>
          <p:cNvSpPr txBox="1"/>
          <p:nvPr/>
        </p:nvSpPr>
        <p:spPr>
          <a:xfrm>
            <a:off x="1728718" y="3958215"/>
            <a:ext cx="70283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Analītikas platforma </a:t>
            </a:r>
            <a:r>
              <a:rPr lang="lv-LV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Tableau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dos iespēju pilnvērtīgi izmantot automatizētas neatbilstību/"sarkano karogu" identificēšanas iespējas.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Platforma sastāv no vairākām komponentēm: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Tableau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Server/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Tableau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Prep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builder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Tableau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Data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Management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0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11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lv-LV" altLang="lv-LV" sz="1800" b="1" dirty="0">
                <a:solidFill>
                  <a:srgbClr val="9D2236"/>
                </a:solidFill>
              </a:rPr>
              <a:t>KNAB informācijas aizsardzība</a:t>
            </a: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43384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20 831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90F4511-8319-60CA-92EB-B8C854EA9A13}"/>
              </a:ext>
            </a:extLst>
          </p:cNvPr>
          <p:cNvSpPr txBox="1"/>
          <p:nvPr/>
        </p:nvSpPr>
        <p:spPr>
          <a:xfrm>
            <a:off x="1635351" y="3937828"/>
            <a:ext cx="72038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Valsts apdraudējuma gadījumā institūcijas pienākums noteikt valsts noslēpuma objektu iznīcināšanas kārtību un nodrošināt klasificētās informācijas iznīcināšanu;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KNAB nodrošinās jaudīgu, universālu rūpnīcas tipa smalcinātāju ar augstu drošības līmeni.</a:t>
            </a:r>
          </a:p>
        </p:txBody>
      </p:sp>
    </p:spTree>
    <p:extLst>
      <p:ext uri="{BB962C8B-B14F-4D97-AF65-F5344CB8AC3E}">
        <p14:creationId xmlns:p14="http://schemas.microsoft.com/office/powerpoint/2010/main" val="28527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12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lv-LV" altLang="lv-LV" sz="1800" b="1" dirty="0">
                <a:solidFill>
                  <a:srgbClr val="9D2236"/>
                </a:solidFill>
              </a:rPr>
              <a:t>Interaktīvas pretkorupcijas spēles izstrāde un integrēšana 10.-12. klašu mācību saturā</a:t>
            </a: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18866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547C02-F187-970E-05A7-BE1FBF71A975}"/>
              </a:ext>
            </a:extLst>
          </p:cNvPr>
          <p:cNvSpPr txBox="1"/>
          <p:nvPr/>
        </p:nvSpPr>
        <p:spPr>
          <a:xfrm>
            <a:off x="1658472" y="3950137"/>
            <a:ext cx="7028328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2022. gadā ir izstrādāta un izglītības saturā iekļauta interaktīva pretkorupcijas spēle 7.-9. klasēm;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2023. gadā pretkorupcijas temata apgūšana interaktīvā veidā turpināma vidējās izglītības posmā;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Mērķis - vairot konkrētās sabiedrības grupas izpratni par korupcijas problemātiku, izpausmi un sekām, kā arī veicinātu atbildību par savu, savas ģimenes locekļu un paziņu rīcību dažādās ar korupcijas jautājumiem saistītās situācijās nākotnē. </a:t>
            </a:r>
            <a:endParaRPr lang="lv-LV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6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13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lv-LV" sz="1800" b="1" dirty="0">
                <a:solidFill>
                  <a:srgbClr val="9D2236"/>
                </a:solidFill>
              </a:rPr>
              <a:t>KNAB vienotas informācijas sistēmas </a:t>
            </a:r>
            <a:r>
              <a:rPr lang="lv-LV" sz="1800" b="1" dirty="0" err="1">
                <a:solidFill>
                  <a:srgbClr val="9D2236"/>
                </a:solidFill>
              </a:rPr>
              <a:t>papildfunkcionalitātes</a:t>
            </a:r>
            <a:r>
              <a:rPr lang="lv-LV" sz="1800" b="1" dirty="0">
                <a:solidFill>
                  <a:srgbClr val="9D2236"/>
                </a:solidFill>
              </a:rPr>
              <a:t> nodrošināšana</a:t>
            </a:r>
            <a:endParaRPr lang="lv-LV" altLang="lv-LV" sz="1800" b="1" dirty="0">
              <a:solidFill>
                <a:srgbClr val="9D2236"/>
              </a:solidFill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23075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7CF0DD0-B5CF-AAA7-7363-8F29D62E6F4A}"/>
              </a:ext>
            </a:extLst>
          </p:cNvPr>
          <p:cNvSpPr txBox="1"/>
          <p:nvPr/>
        </p:nvSpPr>
        <p:spPr>
          <a:xfrm>
            <a:off x="1658473" y="3931702"/>
            <a:ext cx="702832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Elektronisko datu ievades sistēmas (EDIS) uzturēšana un atjaunošana;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Papildu funkcionalitātes izstrāde atbilstoši paredzamajiem grozījumiem Politisko organizāciju (partiju) finansēšanas likumā un Priekšvēlēšanu aģitācijas likumā;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Uzlabojumi automatizēto atskaišu publicēšanā, ieviešot jaunu funkcionalitāti -  citu likumā paredzēto atskaišu un informācijas iesniegšanu un apstrādi, kas atvieglos informācijas iesniegšanu un iesniegtās informācijas apstrādes un publicēšanas procesu, kā arī šīs informācijas izmantošanu dažādos griezumos.</a:t>
            </a:r>
          </a:p>
        </p:txBody>
      </p:sp>
    </p:spTree>
    <p:extLst>
      <p:ext uri="{BB962C8B-B14F-4D97-AF65-F5344CB8AC3E}">
        <p14:creationId xmlns:p14="http://schemas.microsoft.com/office/powerpoint/2010/main" val="51904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14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lv-LV" sz="1800" b="1" dirty="0">
                <a:solidFill>
                  <a:srgbClr val="9D2236"/>
                </a:solidFill>
              </a:rPr>
              <a:t>Mobilo iekārtu analīzes veikšanas tehniskais nodrošinājums un lietošanas tiesības</a:t>
            </a:r>
            <a:endParaRPr lang="lv-LV" altLang="lv-LV" sz="1800" b="1" dirty="0">
              <a:solidFill>
                <a:srgbClr val="9D2236"/>
              </a:solidFill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0372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50F9FCC-BD65-F961-4BF5-B6288A260198}"/>
              </a:ext>
            </a:extLst>
          </p:cNvPr>
          <p:cNvSpPr txBox="1"/>
          <p:nvPr/>
        </p:nvSpPr>
        <p:spPr>
          <a:xfrm>
            <a:off x="1743064" y="3950098"/>
            <a:ext cx="7028328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KNAB nodrošinās iekārtu, kura ļauj veikt datu izgūšanu un atšifrēt šifrētas jaunākās paaudzes mobilās iekārtas;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Mērķis - nodrošināt iespēju veikt datu nesēju ekspertīzi un izgūto datu sagatavošanu iekārtām, no kurām iepriekš nebija iespējams izgūt datus.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2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15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lv-LV" sz="1800" b="1" dirty="0">
                <a:solidFill>
                  <a:srgbClr val="9D2236"/>
                </a:solidFill>
              </a:rPr>
              <a:t>Vienvirziena datu plūsmas nodrošināšanas tehniskā ierīce un programmatūras lietošanas tiesības</a:t>
            </a:r>
            <a:endParaRPr lang="lv-LV" altLang="lv-LV" sz="1800" b="1" dirty="0">
              <a:solidFill>
                <a:srgbClr val="9D2236"/>
              </a:solidFill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67590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109 150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69AC5D-D100-8DDF-C333-1FF510B8600D}"/>
              </a:ext>
            </a:extLst>
          </p:cNvPr>
          <p:cNvSpPr txBox="1"/>
          <p:nvPr/>
        </p:nvSpPr>
        <p:spPr>
          <a:xfrm>
            <a:off x="1671841" y="3978748"/>
            <a:ext cx="712132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Trīs gadu vienvirziena datu diodes lietošanas tiesības;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Tehniskais atbalsts iekārtām;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Vienvirziena datu diodes lietošanas apmācības.</a:t>
            </a:r>
          </a:p>
        </p:txBody>
      </p:sp>
    </p:spTree>
    <p:extLst>
      <p:ext uri="{BB962C8B-B14F-4D97-AF65-F5344CB8AC3E}">
        <p14:creationId xmlns:p14="http://schemas.microsoft.com/office/powerpoint/2010/main" val="205877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16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lv-LV" sz="1800" b="1" dirty="0">
                <a:solidFill>
                  <a:srgbClr val="9D2236"/>
                </a:solidFill>
              </a:rPr>
              <a:t>Valsts pārvaldes kapacitātes stiprināšana, nodrošinot stratēģiski svarīgo amata grupu atlīdzību</a:t>
            </a:r>
            <a:endParaRPr lang="lv-LV" altLang="lv-LV" sz="1800" b="1" dirty="0">
              <a:solidFill>
                <a:srgbClr val="9D2236"/>
              </a:solidFill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98304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33 632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44 843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44 843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44 843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261623-7C35-4410-542B-1A58B78FB332}"/>
              </a:ext>
            </a:extLst>
          </p:cNvPr>
          <p:cNvSpPr txBox="1"/>
          <p:nvPr/>
        </p:nvSpPr>
        <p:spPr>
          <a:xfrm>
            <a:off x="1661885" y="4013518"/>
            <a:ext cx="694871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Kvalificētu cilvēkresursu piesaiste un noturēšana;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Mēnešalgu apmēra pārskatīšana vismaz tiem nodarbinātajiem, kuriem šobrīd noteiktā mēnešalga ir zem skalas minimuma.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8928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17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133600" y="862238"/>
            <a:ext cx="5957455" cy="73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800" b="1" dirty="0"/>
              <a:t>KNAB iesaiste projektos</a:t>
            </a:r>
            <a:endParaRPr lang="lv-LV" sz="1800" dirty="0">
              <a:effectLst/>
            </a:endParaRPr>
          </a:p>
          <a:p>
            <a:pPr>
              <a:lnSpc>
                <a:spcPct val="90000"/>
              </a:lnSpc>
            </a:pPr>
            <a:endParaRPr lang="lv-LV" altLang="lv-LV" sz="1800" b="1" dirty="0">
              <a:solidFill>
                <a:srgbClr val="9D223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74A5-6234-D2F6-B098-6516870F2E52}"/>
              </a:ext>
            </a:extLst>
          </p:cNvPr>
          <p:cNvSpPr txBox="1"/>
          <p:nvPr/>
        </p:nvSpPr>
        <p:spPr>
          <a:xfrm>
            <a:off x="1204686" y="1752600"/>
            <a:ext cx="7329714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600" b="0" i="1" u="none" strike="noStrike" baseline="0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Eiropas Ekonomikas zonas finanšu instrumenta 2014.–2021. gada perioda programmas “Starptautiskā policijas sadarbība un noziedzības apkarošana” ietvaros 2020.gadā uzsākts projekts “Atbalsts trauksmes celšanas sistēmas izveidei Latvijā</a:t>
            </a:r>
            <a:r>
              <a:rPr lang="lv-LV" sz="1600" i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(projekta termiņš pagarināts līdz 2023.gada decembrim)</a:t>
            </a:r>
            <a:endParaRPr lang="lv-LV" sz="1400" b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v-SE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 kopējās attiecināmās izmaksas ir 650 000 </a:t>
            </a:r>
            <a:r>
              <a:rPr lang="sv-SE" sz="14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euro,</a:t>
            </a:r>
            <a:r>
              <a:rPr lang="lv-LV" sz="14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v-SE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t.s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k.: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Eiropas Ekonomikas zonas finanšu instrumenta finansējums 85% jeb 552 500 </a:t>
            </a:r>
            <a:r>
              <a:rPr lang="pt-BR" sz="1400" i="1" dirty="0">
                <a:latin typeface="Verdana" panose="020B0604030504040204" pitchFamily="34" charset="0"/>
                <a:ea typeface="Verdana" panose="020B0604030504040204" pitchFamily="34" charset="0"/>
              </a:rPr>
              <a:t>euro;</a:t>
            </a:r>
            <a:endParaRPr lang="lv-LV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- valsts budžeta līdzfinansējums 15% jeb 97 500 </a:t>
            </a:r>
            <a:r>
              <a:rPr lang="lv-LV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- Līdz 2022.gada beigām projekta īstenošanai izlietoti 354 tūkst. </a:t>
            </a:r>
            <a:r>
              <a:rPr lang="lv-LV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</a:p>
          <a:p>
            <a:pPr algn="just" rtl="0">
              <a:spcBef>
                <a:spcPts val="1200"/>
              </a:spcBef>
              <a:spcAft>
                <a:spcPts val="600"/>
              </a:spcAft>
            </a:pP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Tiks nodrošināta: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Tiešsaistes ziņošanas platformas auditācijas funkcionalitātes ieviešana;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Otrās KNAB sociālās kampaņas īstenošana un tās rezultātu novērtēšana;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lānotās apmācības un pieredzes apmaiņas vizītes</a:t>
            </a:r>
            <a:r>
              <a:rPr lang="lv-LV" sz="14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 rtl="0"/>
            <a:endParaRPr lang="lv-LV" sz="14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lv-LV" dirty="0"/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47D4528C-5EEB-1284-44C4-D03E4BCDB6EC}"/>
              </a:ext>
            </a:extLst>
          </p:cNvPr>
          <p:cNvSpPr/>
          <p:nvPr/>
        </p:nvSpPr>
        <p:spPr>
          <a:xfrm>
            <a:off x="1280886" y="3476851"/>
            <a:ext cx="7253514" cy="11386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190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18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74A5-6234-D2F6-B098-6516870F2E52}"/>
              </a:ext>
            </a:extLst>
          </p:cNvPr>
          <p:cNvSpPr txBox="1"/>
          <p:nvPr/>
        </p:nvSpPr>
        <p:spPr>
          <a:xfrm>
            <a:off x="1204686" y="1752600"/>
            <a:ext cx="7329714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lv-LV" sz="1600" b="0" i="1" u="none" strike="noStrike" baseline="0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Tieslietu ministrijas pamatbudžeta programmas "Noziedzīgi iegūtu līdzekļu konfiskācijas fonds" </a:t>
            </a:r>
          </a:p>
          <a:p>
            <a:pPr rtl="0"/>
            <a:endParaRPr lang="lv-LV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rtl="0"/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kopējās izmaksas 485 </a:t>
            </a:r>
            <a:r>
              <a:rPr lang="lv-LV" sz="1400" b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tūkst. </a:t>
            </a:r>
            <a:r>
              <a:rPr lang="lv-LV" sz="14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b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rtl="0"/>
            <a:endParaRPr lang="lv-LV" sz="1400" i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evišķā veidā veicamo operatīvo darbību kapacitātes palielināšana.</a:t>
            </a:r>
          </a:p>
          <a:p>
            <a:pPr rtl="0"/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</a:t>
            </a:r>
          </a:p>
          <a:p>
            <a:pPr rtl="0"/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lv-LV" dirty="0"/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47D4528C-5EEB-1284-44C4-D03E4BCDB6EC}"/>
              </a:ext>
            </a:extLst>
          </p:cNvPr>
          <p:cNvSpPr/>
          <p:nvPr/>
        </p:nvSpPr>
        <p:spPr>
          <a:xfrm>
            <a:off x="1204686" y="2483108"/>
            <a:ext cx="7253514" cy="36285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ksta vietturis 2">
            <a:extLst>
              <a:ext uri="{FF2B5EF4-FFF2-40B4-BE49-F238E27FC236}">
                <a16:creationId xmlns:a16="http://schemas.microsoft.com/office/drawing/2014/main" id="{AF5064BE-F888-4E93-8771-63DCC24D0E1B}"/>
              </a:ext>
            </a:extLst>
          </p:cNvPr>
          <p:cNvSpPr txBox="1">
            <a:spLocks/>
          </p:cNvSpPr>
          <p:nvPr/>
        </p:nvSpPr>
        <p:spPr bwMode="auto">
          <a:xfrm>
            <a:off x="2133600" y="862238"/>
            <a:ext cx="5957455" cy="73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800" b="1" dirty="0"/>
              <a:t>KNAB iesaiste projektos</a:t>
            </a:r>
            <a:endParaRPr lang="lv-LV" sz="1800" dirty="0">
              <a:effectLst/>
            </a:endParaRPr>
          </a:p>
          <a:p>
            <a:pPr>
              <a:lnSpc>
                <a:spcPct val="90000"/>
              </a:lnSpc>
            </a:pPr>
            <a:endParaRPr lang="lv-LV" altLang="lv-LV" sz="1800" b="1" dirty="0">
              <a:solidFill>
                <a:srgbClr val="9D22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28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19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74A5-6234-D2F6-B098-6516870F2E52}"/>
              </a:ext>
            </a:extLst>
          </p:cNvPr>
          <p:cNvSpPr txBox="1"/>
          <p:nvPr/>
        </p:nvSpPr>
        <p:spPr>
          <a:xfrm>
            <a:off x="1204686" y="1752600"/>
            <a:ext cx="7482114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lv-LV" sz="1600" b="0" i="1" u="none" strike="noStrike" baseline="0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Eiropas Krāpšanas apkarošanas programmas līdzfinansētie projekti:</a:t>
            </a:r>
            <a:endParaRPr lang="lv-LV" sz="1600" b="0" i="0" u="none" strike="noStrike" baseline="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rtl="0"/>
            <a:endParaRPr lang="lv-LV" sz="1600" b="0" i="0" u="none" strike="noStrike" baseline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rtl="0"/>
            <a:endParaRPr lang="lv-LV" sz="1600" b="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rtl="0">
              <a:spcBef>
                <a:spcPts val="600"/>
              </a:spcBef>
              <a:spcAft>
                <a:spcPts val="600"/>
              </a:spcAft>
              <a:buSzPts val="1100"/>
              <a:buFontTx/>
              <a:buChar char="-"/>
            </a:pP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</a:t>
            </a:r>
            <a:r>
              <a:rPr lang="lv-LV" sz="14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Advancētas</a:t>
            </a: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digitālās </a:t>
            </a:r>
            <a:r>
              <a:rPr lang="lv-LV" sz="14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kriminālistiskas</a:t>
            </a: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aparatūras iepirkums "(ADFH)  - kopējās izmaksas 251 017 </a:t>
            </a:r>
            <a:r>
              <a:rPr lang="lv-LV" sz="14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285750" indent="-285750" rtl="0">
              <a:spcBef>
                <a:spcPts val="600"/>
              </a:spcBef>
              <a:spcAft>
                <a:spcPts val="600"/>
              </a:spcAft>
              <a:buSzPts val="1100"/>
              <a:buFontTx/>
              <a:buChar char="-"/>
            </a:pP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"Analītiskās kapacitātes stiprināšana" (ANCAP)  - kopējās izmaksas               1 318 900 </a:t>
            </a:r>
            <a:r>
              <a:rPr lang="lv-LV" sz="14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285750" indent="-285750" rtl="0">
              <a:spcBef>
                <a:spcPts val="600"/>
              </a:spcBef>
              <a:spcAft>
                <a:spcPts val="600"/>
              </a:spcAft>
              <a:buSzPts val="1100"/>
              <a:buFontTx/>
              <a:buChar char="-"/>
            </a:pPr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"Specializētā aprīkojuma iegāde  operatīvās darbības veikšanai (SURV) - kopējās izmaksas 540 507 </a:t>
            </a:r>
            <a:r>
              <a:rPr lang="lv-LV" sz="14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rtl="0"/>
            <a:endParaRPr lang="lv-LV" sz="1400" b="0" i="1" u="none" strike="noStrike" baseline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rtl="0"/>
            <a:endParaRPr lang="lv-LV" sz="14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rtl="0"/>
            <a:r>
              <a:rPr lang="lv-LV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lv-LV" dirty="0"/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47D4528C-5EEB-1284-44C4-D03E4BCDB6EC}"/>
              </a:ext>
            </a:extLst>
          </p:cNvPr>
          <p:cNvSpPr/>
          <p:nvPr/>
        </p:nvSpPr>
        <p:spPr>
          <a:xfrm>
            <a:off x="1204686" y="2445756"/>
            <a:ext cx="7253514" cy="186498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eksta vietturis 2">
            <a:extLst>
              <a:ext uri="{FF2B5EF4-FFF2-40B4-BE49-F238E27FC236}">
                <a16:creationId xmlns:a16="http://schemas.microsoft.com/office/drawing/2014/main" id="{EAFB626A-D069-4266-BE4F-0018B2688256}"/>
              </a:ext>
            </a:extLst>
          </p:cNvPr>
          <p:cNvSpPr txBox="1">
            <a:spLocks/>
          </p:cNvSpPr>
          <p:nvPr/>
        </p:nvSpPr>
        <p:spPr bwMode="auto">
          <a:xfrm>
            <a:off x="2133600" y="862238"/>
            <a:ext cx="5957455" cy="73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800" b="1" dirty="0"/>
              <a:t>KNAB iesaiste projektos</a:t>
            </a:r>
            <a:endParaRPr lang="lv-LV" sz="1800" dirty="0">
              <a:effectLst/>
            </a:endParaRPr>
          </a:p>
          <a:p>
            <a:pPr>
              <a:lnSpc>
                <a:spcPct val="90000"/>
              </a:lnSpc>
            </a:pPr>
            <a:endParaRPr lang="lv-LV" altLang="lv-LV" sz="1800" b="1" dirty="0">
              <a:solidFill>
                <a:srgbClr val="9D22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0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irsraksts 1">
            <a:extLst>
              <a:ext uri="{FF2B5EF4-FFF2-40B4-BE49-F238E27FC236}">
                <a16:creationId xmlns:a16="http://schemas.microsoft.com/office/drawing/2014/main" id="{4480E9D8-9139-4385-9595-3C7E6E70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909414"/>
            <a:ext cx="6096000" cy="5275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lv-LV" altLang="lv-LV" sz="1800" dirty="0">
                <a:cs typeface="Times New Roman" panose="02020603050405020304" pitchFamily="18" charset="0"/>
              </a:rPr>
              <a:t>KNAB prioritātes 2023. gadā:</a:t>
            </a:r>
          </a:p>
        </p:txBody>
      </p:sp>
      <p:sp>
        <p:nvSpPr>
          <p:cNvPr id="14339" name="Satura vietturis 2">
            <a:extLst>
              <a:ext uri="{FF2B5EF4-FFF2-40B4-BE49-F238E27FC236}">
                <a16:creationId xmlns:a16="http://schemas.microsoft.com/office/drawing/2014/main" id="{0F8B3E91-EDA9-4D13-8C48-E9104487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589320"/>
            <a:ext cx="6096000" cy="5084202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lv-LV" sz="1600" dirty="0">
                <a:effectLst/>
              </a:rPr>
              <a:t>mazināt korupcijas riskus publisko iepirkumu un ES finansēto projektu īstenošanas gaitā, īpaši:</a:t>
            </a:r>
          </a:p>
          <a:p>
            <a:pPr marL="1104900" lvl="1" indent="-342900" algn="just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lv-LV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jomās, kurās īsteno finansiāli apjomīgākos projektus; </a:t>
            </a:r>
          </a:p>
          <a:p>
            <a:pPr marL="1104900" lvl="1" indent="-342900" algn="just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lv-LV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valsts un pašvaldību īstenotajos projektos un izsludinātajos iepirkumos; </a:t>
            </a:r>
          </a:p>
          <a:p>
            <a:pPr marL="1104900" lvl="1" indent="-342900" algn="just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lv-LV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Rail </a:t>
            </a:r>
            <a:r>
              <a:rPr lang="lv-LV" sz="14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Baltica</a:t>
            </a:r>
            <a:r>
              <a:rPr lang="lv-LV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projekta ietvaros;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lv-LV" sz="1600" dirty="0">
                <a:effectLst/>
              </a:rPr>
              <a:t>pilnveidot praksi valsts amatpersonu iespējamas korupcijas rezultātā iegūtu līdzekļu atzīšanai par noziedzīgi iegūtiem un to konfiscēšanu valsts labā;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lv-LV" sz="1600" dirty="0">
                <a:effectLst/>
              </a:rPr>
              <a:t>nodrošināt efektīvu nacionālo pretkorupcijas politiku;</a:t>
            </a:r>
            <a:endParaRPr lang="lv-LV" sz="16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lv-LV" sz="1600" dirty="0">
                <a:effectLst/>
              </a:rPr>
              <a:t>veicināt neiecietību pret korupciju publiskajā un privātajā sektorā;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lv-LV" sz="1600" dirty="0">
                <a:effectLst/>
              </a:rPr>
              <a:t>īstenot digitālo transformāciju.</a:t>
            </a:r>
          </a:p>
          <a:p>
            <a:pPr lvl="0" algn="just"/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1800" dirty="0"/>
          </a:p>
        </p:txBody>
      </p:sp>
      <p:sp>
        <p:nvSpPr>
          <p:cNvPr id="14340" name="Teksta vietturis 3">
            <a:extLst>
              <a:ext uri="{FF2B5EF4-FFF2-40B4-BE49-F238E27FC236}">
                <a16:creationId xmlns:a16="http://schemas.microsoft.com/office/drawing/2014/main" id="{9149978F-C110-42DE-86CF-2AE4EDD9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14341" name="Teksta vietturis 4">
            <a:extLst>
              <a:ext uri="{FF2B5EF4-FFF2-40B4-BE49-F238E27FC236}">
                <a16:creationId xmlns:a16="http://schemas.microsoft.com/office/drawing/2014/main" id="{215E9D47-7D36-4CD9-96B2-316E6AB2A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14342" name="Slaida numura vietturis 5">
            <a:extLst>
              <a:ext uri="{FF2B5EF4-FFF2-40B4-BE49-F238E27FC236}">
                <a16:creationId xmlns:a16="http://schemas.microsoft.com/office/drawing/2014/main" id="{067828A9-A4E8-4B02-AE14-1D6677883A3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EF4684-AFE8-4C96-A7FD-FFEE9864C9EE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94501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20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47D4528C-5EEB-1284-44C4-D03E4BCDB6EC}"/>
              </a:ext>
            </a:extLst>
          </p:cNvPr>
          <p:cNvSpPr/>
          <p:nvPr/>
        </p:nvSpPr>
        <p:spPr>
          <a:xfrm>
            <a:off x="1074057" y="2953655"/>
            <a:ext cx="7253514" cy="35894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E1E62-4D76-FAF4-8094-B801ED4ABD10}"/>
              </a:ext>
            </a:extLst>
          </p:cNvPr>
          <p:cNvSpPr txBox="1"/>
          <p:nvPr/>
        </p:nvSpPr>
        <p:spPr>
          <a:xfrm>
            <a:off x="1030514" y="1735818"/>
            <a:ext cx="725351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lv-LV" sz="1600" b="0" i="1" u="none" strike="noStrike" baseline="0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Eiropas Savienības finansēto institūciju stiprināšanas programmu </a:t>
            </a:r>
            <a:r>
              <a:rPr lang="lv-LV" sz="1600" b="0" i="1" u="none" strike="noStrike" baseline="0" dirty="0" err="1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mērķsadarbības</a:t>
            </a:r>
            <a:r>
              <a:rPr lang="lv-LV" sz="1600" b="0" i="1" u="none" strike="noStrike" baseline="0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lv-LV" sz="1600" b="0" i="1" u="none" strike="noStrike" baseline="0" dirty="0" err="1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Twinning</a:t>
            </a:r>
            <a:r>
              <a:rPr lang="lv-LV" sz="1600" b="0" i="1" u="none" strike="noStrike" baseline="0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projekts "Godprātības veicināšana un korupcijas novēršana publiskajā sektorā Armēnijā" (AM 19 ENI JH 01 21)  </a:t>
            </a:r>
            <a:r>
              <a:rPr lang="lv-LV" sz="16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(projekta ilgums 24 mēneši)</a:t>
            </a:r>
          </a:p>
          <a:p>
            <a:pPr rtl="0"/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rtl="0"/>
            <a:r>
              <a:rPr lang="lv-LV" sz="1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kopējās izmaksas 208 457,48 </a:t>
            </a:r>
            <a:r>
              <a:rPr lang="lv-LV" sz="14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b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(novirzītas KNAB)  </a:t>
            </a:r>
          </a:p>
        </p:txBody>
      </p:sp>
      <p:sp>
        <p:nvSpPr>
          <p:cNvPr id="10" name="Teksta vietturis 2">
            <a:extLst>
              <a:ext uri="{FF2B5EF4-FFF2-40B4-BE49-F238E27FC236}">
                <a16:creationId xmlns:a16="http://schemas.microsoft.com/office/drawing/2014/main" id="{7A02201C-84AF-4872-A9FE-7EFB59CC9C8D}"/>
              </a:ext>
            </a:extLst>
          </p:cNvPr>
          <p:cNvSpPr txBox="1">
            <a:spLocks/>
          </p:cNvSpPr>
          <p:nvPr/>
        </p:nvSpPr>
        <p:spPr bwMode="auto">
          <a:xfrm>
            <a:off x="2133600" y="862238"/>
            <a:ext cx="5957455" cy="73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800" b="1" dirty="0"/>
              <a:t>KNAB iesaiste projektos</a:t>
            </a:r>
            <a:endParaRPr lang="lv-LV" sz="1800" dirty="0">
              <a:effectLst/>
            </a:endParaRPr>
          </a:p>
          <a:p>
            <a:pPr>
              <a:lnSpc>
                <a:spcPct val="90000"/>
              </a:lnSpc>
            </a:pPr>
            <a:endParaRPr lang="lv-LV" altLang="lv-LV" sz="1800" b="1" dirty="0">
              <a:solidFill>
                <a:srgbClr val="9D223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BAD8DB-A611-4C8B-8084-6E4044222B4C}"/>
              </a:ext>
            </a:extLst>
          </p:cNvPr>
          <p:cNvSpPr txBox="1"/>
          <p:nvPr/>
        </p:nvSpPr>
        <p:spPr>
          <a:xfrm>
            <a:off x="1419225" y="4200525"/>
            <a:ext cx="18473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7FFDBC-035B-4984-A110-8160E617DFBA}"/>
              </a:ext>
            </a:extLst>
          </p:cNvPr>
          <p:cNvSpPr txBox="1"/>
          <p:nvPr/>
        </p:nvSpPr>
        <p:spPr>
          <a:xfrm>
            <a:off x="923471" y="3429000"/>
            <a:ext cx="7297057" cy="3097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Projekta vadošais partneris – Vācijas starptautiskās tiesiskās palīdzības organizācija.</a:t>
            </a:r>
          </a:p>
          <a:p>
            <a:pPr algn="just"/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Projekta jaunākais partneris – Tieslietu ministrija (sadarbībā ar Korupcijas novēršanas un apkarošanas biroju)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Projekta mērķis:  Veicināt godprātīgumu un novērst korupciju Armēnijas valsts sektorā.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Paredzēts: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izstrādāt un palīdzēt īstenot pretkorupcijas (godprātības) izglītības un sabiedrības informēšanas programmas un uzlabot ar tām saistīto institucionālo kapacitāti, lai nodrošinātu korupcijas novēršanas vidi;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uzlabot pretkorupcijas stratēģijas īstenošanu, jo īpaši uzlabojot Armēnijas Tieslietu ministrijas Pretkorupcijas politikas izstrādes un uzraudzības departamenta kapacitāti.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v-LV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v-LV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30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Placeholder 2">
            <a:extLst>
              <a:ext uri="{FF2B5EF4-FFF2-40B4-BE49-F238E27FC236}">
                <a16:creationId xmlns:a16="http://schemas.microsoft.com/office/drawing/2014/main" id="{F32572A5-F678-4F5E-B3D8-6568F10FD9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/>
              <a:t>Marts, 2023</a:t>
            </a: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irsraksts 1">
            <a:extLst>
              <a:ext uri="{FF2B5EF4-FFF2-40B4-BE49-F238E27FC236}">
                <a16:creationId xmlns:a16="http://schemas.microsoft.com/office/drawing/2014/main" id="{4480E9D8-9139-4385-9595-3C7E6E70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909414"/>
            <a:ext cx="6096000" cy="1036638"/>
          </a:xfrm>
        </p:spPr>
        <p:txBody>
          <a:bodyPr/>
          <a:lstStyle/>
          <a:p>
            <a:pPr indent="450215" algn="ctr">
              <a:spcAft>
                <a:spcPts val="600"/>
              </a:spcAft>
            </a:pPr>
            <a:r>
              <a:rPr lang="lv-LV" sz="1800" b="1" dirty="0">
                <a:effectLst/>
              </a:rPr>
              <a:t>KNAB </a:t>
            </a:r>
            <a:r>
              <a:rPr lang="lv-LV" sz="1800" b="1" dirty="0" err="1">
                <a:effectLst/>
              </a:rPr>
              <a:t>pamatizdevumu</a:t>
            </a:r>
            <a:r>
              <a:rPr lang="lv-LV" sz="1800" b="1" dirty="0">
                <a:effectLst/>
              </a:rPr>
              <a:t> struktūra </a:t>
            </a:r>
            <a:br>
              <a:rPr lang="lv-LV" sz="1800" b="1" dirty="0">
                <a:effectLst/>
              </a:rPr>
            </a:br>
            <a:r>
              <a:rPr lang="lv-LV" sz="1800" b="1" dirty="0">
                <a:effectLst/>
              </a:rPr>
              <a:t>2023. gadā</a:t>
            </a:r>
            <a:endParaRPr lang="lv-LV" sz="1800" dirty="0">
              <a:effectLst/>
            </a:endParaRPr>
          </a:p>
        </p:txBody>
      </p:sp>
      <p:sp>
        <p:nvSpPr>
          <p:cNvPr id="14339" name="Satura vietturis 2">
            <a:extLst>
              <a:ext uri="{FF2B5EF4-FFF2-40B4-BE49-F238E27FC236}">
                <a16:creationId xmlns:a16="http://schemas.microsoft.com/office/drawing/2014/main" id="{0F8B3E91-EDA9-4D13-8C48-E9104487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2675" y="1921647"/>
            <a:ext cx="6096000" cy="5084202"/>
          </a:xfrm>
        </p:spPr>
        <p:txBody>
          <a:bodyPr>
            <a:noAutofit/>
          </a:bodyPr>
          <a:lstStyle/>
          <a:p>
            <a:pPr lvl="0" algn="just"/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1800" dirty="0"/>
          </a:p>
        </p:txBody>
      </p:sp>
      <p:sp>
        <p:nvSpPr>
          <p:cNvPr id="14340" name="Teksta vietturis 3">
            <a:extLst>
              <a:ext uri="{FF2B5EF4-FFF2-40B4-BE49-F238E27FC236}">
                <a16:creationId xmlns:a16="http://schemas.microsoft.com/office/drawing/2014/main" id="{9149978F-C110-42DE-86CF-2AE4EDD9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14341" name="Teksta vietturis 4">
            <a:extLst>
              <a:ext uri="{FF2B5EF4-FFF2-40B4-BE49-F238E27FC236}">
                <a16:creationId xmlns:a16="http://schemas.microsoft.com/office/drawing/2014/main" id="{215E9D47-7D36-4CD9-96B2-316E6AB2A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14342" name="Slaida numura vietturis 5">
            <a:extLst>
              <a:ext uri="{FF2B5EF4-FFF2-40B4-BE49-F238E27FC236}">
                <a16:creationId xmlns:a16="http://schemas.microsoft.com/office/drawing/2014/main" id="{067828A9-A4E8-4B02-AE14-1D6677883A3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EF4684-AFE8-4C96-A7FD-FFEE9864C9EE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FB3F37-0FE6-345D-0B88-F54B717E4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343" y="5560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2" name="Tabula 2">
            <a:extLst>
              <a:ext uri="{FF2B5EF4-FFF2-40B4-BE49-F238E27FC236}">
                <a16:creationId xmlns:a16="http://schemas.microsoft.com/office/drawing/2014/main" id="{0E0A8C14-EC51-47F4-9678-1BF92B857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112033"/>
              </p:ext>
            </p:extLst>
          </p:nvPr>
        </p:nvGraphicFramePr>
        <p:xfrm>
          <a:off x="2438400" y="2063222"/>
          <a:ext cx="6096000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444421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62692834"/>
                    </a:ext>
                  </a:extLst>
                </a:gridCol>
              </a:tblGrid>
              <a:tr h="165657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KNAB uzturēšanas vajadzības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(sakaru pakalpojumi, NĪ uzturēšanas izmaksas, automašīnu, iekārtu noma, īre, komunālie </a:t>
                      </a:r>
                      <a:r>
                        <a:rPr lang="lv-LV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pakalp</a:t>
                      </a:r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.)</a:t>
                      </a: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~ 620 000 </a:t>
                      </a:r>
                      <a:r>
                        <a:rPr lang="lv-LV" sz="1400" b="0" i="1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400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9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KNAB biroja ēkas nomas maksa</a:t>
                      </a: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i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~ 516 000 </a:t>
                      </a:r>
                      <a:r>
                        <a:rPr lang="lv-LV" sz="1400" b="0" i="1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400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1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Informācijas tehnoloģiju atbalsta pakalpojumi (licenču uzturēšana)</a:t>
                      </a: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i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~ 200 000 </a:t>
                      </a:r>
                      <a:r>
                        <a:rPr lang="lv-LV" sz="1400" b="0" i="1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400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8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Tulkošanas pakalpojumi</a:t>
                      </a: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i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~ </a:t>
                      </a:r>
                      <a:r>
                        <a:rPr lang="lv-LV" sz="1400" b="0" i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85 000 </a:t>
                      </a:r>
                      <a:r>
                        <a:rPr lang="lv-LV" sz="1400" b="0" i="1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400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99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Citi</a:t>
                      </a: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i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…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77525"/>
                  </a:ext>
                </a:extLst>
              </a:tr>
            </a:tbl>
          </a:graphicData>
        </a:graphic>
      </p:graphicFrame>
      <p:graphicFrame>
        <p:nvGraphicFramePr>
          <p:cNvPr id="3" name="Tabula 2">
            <a:extLst>
              <a:ext uri="{FF2B5EF4-FFF2-40B4-BE49-F238E27FC236}">
                <a16:creationId xmlns:a16="http://schemas.microsoft.com/office/drawing/2014/main" id="{E0E5BD0B-8257-4EF8-86F3-F17165BE8A10}"/>
              </a:ext>
            </a:extLst>
          </p:cNvPr>
          <p:cNvGraphicFramePr>
            <a:graphicFrameLocks noGrp="1"/>
          </p:cNvGraphicFramePr>
          <p:nvPr/>
        </p:nvGraphicFramePr>
        <p:xfrm>
          <a:off x="4543425" y="5057775"/>
          <a:ext cx="1638300" cy="35052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17944897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6350" cmpd="sng">
                      <a:solidFill>
                        <a:schemeClr val="bg1"/>
                      </a:solidFill>
                      <a:prstDash val="solid"/>
                    </a:lnL>
                    <a:lnR w="6350" cmpd="sng">
                      <a:solidFill>
                        <a:schemeClr val="bg1"/>
                      </a:solidFill>
                      <a:prstDash val="solid"/>
                    </a:lnR>
                    <a:lnT w="6350" cmpd="sng">
                      <a:solidFill>
                        <a:schemeClr val="bg1"/>
                      </a:solidFill>
                      <a:prstDash val="solid"/>
                    </a:lnT>
                    <a:lnB w="635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97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96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irsraksts 1">
            <a:extLst>
              <a:ext uri="{FF2B5EF4-FFF2-40B4-BE49-F238E27FC236}">
                <a16:creationId xmlns:a16="http://schemas.microsoft.com/office/drawing/2014/main" id="{4480E9D8-9139-4385-9595-3C7E6E70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909414"/>
            <a:ext cx="6096000" cy="1036638"/>
          </a:xfrm>
        </p:spPr>
        <p:txBody>
          <a:bodyPr/>
          <a:lstStyle/>
          <a:p>
            <a:pPr indent="450215" algn="ctr">
              <a:spcAft>
                <a:spcPts val="600"/>
              </a:spcAft>
            </a:pPr>
            <a:r>
              <a:rPr lang="lv-LV" sz="1800" b="1" dirty="0">
                <a:effectLst/>
              </a:rPr>
              <a:t>KNAB kopējo izdevumu izmaiņas no 2021. līdz 2025. gadam</a:t>
            </a:r>
            <a:endParaRPr lang="lv-LV" sz="1800" dirty="0">
              <a:effectLst/>
            </a:endParaRPr>
          </a:p>
        </p:txBody>
      </p:sp>
      <p:sp>
        <p:nvSpPr>
          <p:cNvPr id="14339" name="Satura vietturis 2">
            <a:extLst>
              <a:ext uri="{FF2B5EF4-FFF2-40B4-BE49-F238E27FC236}">
                <a16:creationId xmlns:a16="http://schemas.microsoft.com/office/drawing/2014/main" id="{0F8B3E91-EDA9-4D13-8C48-E9104487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868717"/>
            <a:ext cx="6096000" cy="5084202"/>
          </a:xfrm>
        </p:spPr>
        <p:txBody>
          <a:bodyPr>
            <a:noAutofit/>
          </a:bodyPr>
          <a:lstStyle/>
          <a:p>
            <a:pPr lvl="0" algn="just"/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1800" dirty="0"/>
          </a:p>
        </p:txBody>
      </p:sp>
      <p:sp>
        <p:nvSpPr>
          <p:cNvPr id="14340" name="Teksta vietturis 3">
            <a:extLst>
              <a:ext uri="{FF2B5EF4-FFF2-40B4-BE49-F238E27FC236}">
                <a16:creationId xmlns:a16="http://schemas.microsoft.com/office/drawing/2014/main" id="{9149978F-C110-42DE-86CF-2AE4EDD9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14341" name="Teksta vietturis 4">
            <a:extLst>
              <a:ext uri="{FF2B5EF4-FFF2-40B4-BE49-F238E27FC236}">
                <a16:creationId xmlns:a16="http://schemas.microsoft.com/office/drawing/2014/main" id="{215E9D47-7D36-4CD9-96B2-316E6AB2A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14342" name="Slaida numura vietturis 5">
            <a:extLst>
              <a:ext uri="{FF2B5EF4-FFF2-40B4-BE49-F238E27FC236}">
                <a16:creationId xmlns:a16="http://schemas.microsoft.com/office/drawing/2014/main" id="{067828A9-A4E8-4B02-AE14-1D6677883A3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EF4684-AFE8-4C96-A7FD-FFEE9864C9EE}" type="slidenum">
              <a:rPr lang="en-US" altLang="lv-LV" smtClean="0"/>
              <a:pPr/>
              <a:t>4</a:t>
            </a:fld>
            <a:endParaRPr lang="en-US" altLang="lv-LV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5F187A6-DA32-BFEA-A0D8-A4444CBED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431" y="2159576"/>
            <a:ext cx="100148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Euro</a:t>
            </a:r>
            <a:endParaRPr kumimoji="0" lang="lv-LV" altLang="lv-LV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129982"/>
              </p:ext>
            </p:extLst>
          </p:nvPr>
        </p:nvGraphicFramePr>
        <p:xfrm>
          <a:off x="1591855" y="2061767"/>
          <a:ext cx="7094945" cy="376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7FB3F37-0FE6-345D-0B88-F54B717E4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343" y="5560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47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5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lv-LV" sz="1800" b="1" dirty="0">
                <a:effectLst/>
              </a:rPr>
              <a:t>Finansiālie rādītāji no 2021. līdz 2025. gadam</a:t>
            </a:r>
            <a:endParaRPr lang="lv-LV" sz="1800" dirty="0">
              <a:effectLst/>
            </a:endParaRPr>
          </a:p>
          <a:p>
            <a:pPr>
              <a:lnSpc>
                <a:spcPct val="90000"/>
              </a:lnSpc>
            </a:pPr>
            <a:endParaRPr lang="lv-LV" altLang="lv-LV" sz="1800" b="1" dirty="0">
              <a:solidFill>
                <a:srgbClr val="9D2236"/>
              </a:solidFill>
            </a:endParaRPr>
          </a:p>
        </p:txBody>
      </p:sp>
      <p:graphicFrame>
        <p:nvGraphicFramePr>
          <p:cNvPr id="10" name="Tabula 10">
            <a:extLst>
              <a:ext uri="{FF2B5EF4-FFF2-40B4-BE49-F238E27FC236}">
                <a16:creationId xmlns:a16="http://schemas.microsoft.com/office/drawing/2014/main" id="{E7DF1AA9-4EA4-AE86-DF27-A0C343D6B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40545"/>
              </p:ext>
            </p:extLst>
          </p:nvPr>
        </p:nvGraphicFramePr>
        <p:xfrm>
          <a:off x="553358" y="1654629"/>
          <a:ext cx="8216900" cy="4430991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1522881">
                  <a:extLst>
                    <a:ext uri="{9D8B030D-6E8A-4147-A177-3AD203B41FA5}">
                      <a16:colId xmlns:a16="http://schemas.microsoft.com/office/drawing/2014/main" val="136529926"/>
                    </a:ext>
                  </a:extLst>
                </a:gridCol>
                <a:gridCol w="1489336">
                  <a:extLst>
                    <a:ext uri="{9D8B030D-6E8A-4147-A177-3AD203B41FA5}">
                      <a16:colId xmlns:a16="http://schemas.microsoft.com/office/drawing/2014/main" val="1694062480"/>
                    </a:ext>
                  </a:extLst>
                </a:gridCol>
                <a:gridCol w="1091219">
                  <a:extLst>
                    <a:ext uri="{9D8B030D-6E8A-4147-A177-3AD203B41FA5}">
                      <a16:colId xmlns:a16="http://schemas.microsoft.com/office/drawing/2014/main" val="751369949"/>
                    </a:ext>
                  </a:extLst>
                </a:gridCol>
                <a:gridCol w="1238988">
                  <a:extLst>
                    <a:ext uri="{9D8B030D-6E8A-4147-A177-3AD203B41FA5}">
                      <a16:colId xmlns:a16="http://schemas.microsoft.com/office/drawing/2014/main" val="1012511391"/>
                    </a:ext>
                  </a:extLst>
                </a:gridCol>
                <a:gridCol w="1315878">
                  <a:extLst>
                    <a:ext uri="{9D8B030D-6E8A-4147-A177-3AD203B41FA5}">
                      <a16:colId xmlns:a16="http://schemas.microsoft.com/office/drawing/2014/main" val="2554413720"/>
                    </a:ext>
                  </a:extLst>
                </a:gridCol>
                <a:gridCol w="1558598">
                  <a:extLst>
                    <a:ext uri="{9D8B030D-6E8A-4147-A177-3AD203B41FA5}">
                      <a16:colId xmlns:a16="http://schemas.microsoft.com/office/drawing/2014/main" val="1278409006"/>
                    </a:ext>
                  </a:extLst>
                </a:gridCol>
              </a:tblGrid>
              <a:tr h="541185">
                <a:tc>
                  <a:txBody>
                    <a:bodyPr/>
                    <a:lstStyle/>
                    <a:p>
                      <a:endParaRPr lang="lv-LV" sz="1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2021. gads (izpilde)</a:t>
                      </a:r>
                      <a:endParaRPr lang="lv-LV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2022. gada     plāns</a:t>
                      </a:r>
                      <a:endParaRPr lang="lv-LV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 gada</a:t>
                      </a:r>
                      <a:b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projekts</a:t>
                      </a:r>
                      <a:endParaRPr lang="lv-LV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 gada</a:t>
                      </a:r>
                      <a:b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prognoze</a:t>
                      </a:r>
                      <a:endParaRPr lang="lv-LV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 gada</a:t>
                      </a:r>
                      <a:b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prognoze</a:t>
                      </a:r>
                      <a:endParaRPr lang="lv-LV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861534"/>
                  </a:ext>
                </a:extLst>
              </a:tr>
              <a:tr h="406162">
                <a:tc>
                  <a:txBody>
                    <a:bodyPr/>
                    <a:lstStyle/>
                    <a:p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Kopējie izdevumi, </a:t>
                      </a:r>
                      <a:r>
                        <a:rPr lang="lv-LV" sz="1200" b="0" kern="12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200" b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12 413 610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1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13 988 231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1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16 156 194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1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16 542 776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1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16 537 776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821217"/>
                  </a:ext>
                </a:extLst>
              </a:tr>
              <a:tr h="1056022">
                <a:tc>
                  <a:txBody>
                    <a:bodyPr/>
                    <a:lstStyle/>
                    <a:p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Kopējo izdevumu izmaiņas, </a:t>
                      </a:r>
                      <a:r>
                        <a:rPr lang="lv-LV" sz="1200" b="0" kern="12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(+/–) pret iepriekšējo gadu</a:t>
                      </a:r>
                      <a:endParaRPr lang="lv-LV" sz="1200" b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×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1 574 620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2 167 963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386 582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-8 000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800557"/>
                  </a:ext>
                </a:extLst>
              </a:tr>
              <a:tr h="893557">
                <a:tc>
                  <a:txBody>
                    <a:bodyPr/>
                    <a:lstStyle/>
                    <a:p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Kopējie izdevumi, % (+/–) pret iepriekšējo gadu</a:t>
                      </a:r>
                      <a:endParaRPr lang="lv-LV" sz="1200" b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×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12,7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15,5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2,4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511823"/>
                  </a:ext>
                </a:extLst>
              </a:tr>
              <a:tr h="243697">
                <a:tc>
                  <a:txBody>
                    <a:bodyPr/>
                    <a:lstStyle/>
                    <a:p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Atlīdzība, </a:t>
                      </a:r>
                      <a:r>
                        <a:rPr lang="lv-LV" sz="1200" b="0" kern="12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200" b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5 978 827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7 056 218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8 111 436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8 122 647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8 122 647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487048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Vidējais amata vietu skaits gadā</a:t>
                      </a:r>
                      <a:endParaRPr lang="lv-LV" sz="1200" b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140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171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171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171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171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903289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r>
                        <a:rPr lang="lv-LV" sz="1200" b="0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Vidējā atlīdzība amata vietai (mēnesī), </a:t>
                      </a:r>
                      <a:r>
                        <a:rPr lang="lv-LV" sz="1200" b="0" kern="12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200" b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3 559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3 439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3  953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3  958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3  958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02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43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1">
            <a:extLst>
              <a:ext uri="{FF2B5EF4-FFF2-40B4-BE49-F238E27FC236}">
                <a16:creationId xmlns:a16="http://schemas.microsoft.com/office/drawing/2014/main" id="{7659E88F-123D-F744-1C1C-37802E81386A}"/>
              </a:ext>
            </a:extLst>
          </p:cNvPr>
          <p:cNvSpPr/>
          <p:nvPr/>
        </p:nvSpPr>
        <p:spPr>
          <a:xfrm>
            <a:off x="3635188" y="904584"/>
            <a:ext cx="358589" cy="365125"/>
          </a:xfrm>
          <a:prstGeom prst="rect">
            <a:avLst/>
          </a:prstGeom>
          <a:solidFill>
            <a:srgbClr val="9D2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338" name="Virsraksts 1">
            <a:extLst>
              <a:ext uri="{FF2B5EF4-FFF2-40B4-BE49-F238E27FC236}">
                <a16:creationId xmlns:a16="http://schemas.microsoft.com/office/drawing/2014/main" id="{4480E9D8-9139-4385-9595-3C7E6E70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832079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altLang="lv-LV" sz="1800" dirty="0">
                <a:cs typeface="Times New Roman" panose="02020603050405020304" pitchFamily="18" charset="0"/>
              </a:rPr>
              <a:t>KNAB  </a:t>
            </a:r>
            <a:r>
              <a:rPr lang="lv-LV" altLang="lv-LV" dirty="0">
                <a:solidFill>
                  <a:schemeClr val="bg1"/>
                </a:solidFill>
                <a:cs typeface="Times New Roman" panose="02020603050405020304" pitchFamily="18" charset="0"/>
              </a:rPr>
              <a:t>9</a:t>
            </a:r>
            <a:r>
              <a:rPr lang="lv-LV" altLang="lv-LV" sz="1800" dirty="0">
                <a:cs typeface="Times New Roman" panose="02020603050405020304" pitchFamily="18" charset="0"/>
              </a:rPr>
              <a:t>  prioritārie pasākumi 2023., 2024., 2025. gadā :</a:t>
            </a:r>
          </a:p>
        </p:txBody>
      </p:sp>
      <p:sp>
        <p:nvSpPr>
          <p:cNvPr id="14339" name="Satura vietturis 2">
            <a:extLst>
              <a:ext uri="{FF2B5EF4-FFF2-40B4-BE49-F238E27FC236}">
                <a16:creationId xmlns:a16="http://schemas.microsoft.com/office/drawing/2014/main" id="{0F8B3E91-EDA9-4D13-8C48-E9104487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969756"/>
            <a:ext cx="6096000" cy="5084202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1600" dirty="0"/>
              <a:t>KNAB ēkas Citadeles ielā 1, Rīgā  nomas maksas palielinājums;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1600" dirty="0"/>
              <a:t>KNAB analītisko spēju stiprināšana, iegādājoties </a:t>
            </a:r>
            <a:r>
              <a:rPr lang="lv-LV" sz="1600" dirty="0" err="1"/>
              <a:t>Maltego</a:t>
            </a:r>
            <a:r>
              <a:rPr lang="lv-LV" sz="1600" dirty="0"/>
              <a:t> Enterprise un pievienojumprogrammas;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1600" dirty="0"/>
              <a:t>KNAB analītisko spēju stiprināšana, iegādājoties </a:t>
            </a:r>
            <a:r>
              <a:rPr lang="lv-LV" sz="1600" dirty="0" err="1"/>
              <a:t>Tableau</a:t>
            </a:r>
            <a:r>
              <a:rPr lang="lv-LV" sz="1600" dirty="0"/>
              <a:t> lietojumprogrammu;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1600" dirty="0"/>
              <a:t>KNAB informācijas aizsardzība;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1600" dirty="0"/>
              <a:t>Interaktīvas pretkorupcijas spēles izstrāde un integrēšana 10.-12. klašu mācību saturā;</a:t>
            </a:r>
          </a:p>
        </p:txBody>
      </p:sp>
      <p:sp>
        <p:nvSpPr>
          <p:cNvPr id="14340" name="Teksta vietturis 3">
            <a:extLst>
              <a:ext uri="{FF2B5EF4-FFF2-40B4-BE49-F238E27FC236}">
                <a16:creationId xmlns:a16="http://schemas.microsoft.com/office/drawing/2014/main" id="{9149978F-C110-42DE-86CF-2AE4EDD9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14341" name="Teksta vietturis 4">
            <a:extLst>
              <a:ext uri="{FF2B5EF4-FFF2-40B4-BE49-F238E27FC236}">
                <a16:creationId xmlns:a16="http://schemas.microsoft.com/office/drawing/2014/main" id="{215E9D47-7D36-4CD9-96B2-316E6AB2A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14342" name="Slaida numura vietturis 5">
            <a:extLst>
              <a:ext uri="{FF2B5EF4-FFF2-40B4-BE49-F238E27FC236}">
                <a16:creationId xmlns:a16="http://schemas.microsoft.com/office/drawing/2014/main" id="{067828A9-A4E8-4B02-AE14-1D6677883A3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EF4684-AFE8-4C96-A7FD-FFEE9864C9EE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1">
            <a:extLst>
              <a:ext uri="{FF2B5EF4-FFF2-40B4-BE49-F238E27FC236}">
                <a16:creationId xmlns:a16="http://schemas.microsoft.com/office/drawing/2014/main" id="{7659E88F-123D-F744-1C1C-37802E81386A}"/>
              </a:ext>
            </a:extLst>
          </p:cNvPr>
          <p:cNvSpPr/>
          <p:nvPr/>
        </p:nvSpPr>
        <p:spPr>
          <a:xfrm>
            <a:off x="3635188" y="904584"/>
            <a:ext cx="358589" cy="365125"/>
          </a:xfrm>
          <a:prstGeom prst="rect">
            <a:avLst/>
          </a:prstGeom>
          <a:solidFill>
            <a:srgbClr val="9D2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338" name="Virsraksts 1">
            <a:extLst>
              <a:ext uri="{FF2B5EF4-FFF2-40B4-BE49-F238E27FC236}">
                <a16:creationId xmlns:a16="http://schemas.microsoft.com/office/drawing/2014/main" id="{4480E9D8-9139-4385-9595-3C7E6E70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832079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altLang="lv-LV" sz="1800" dirty="0">
                <a:cs typeface="Times New Roman" panose="02020603050405020304" pitchFamily="18" charset="0"/>
              </a:rPr>
              <a:t>KNAB  </a:t>
            </a:r>
            <a:r>
              <a:rPr lang="lv-LV" altLang="lv-LV" dirty="0">
                <a:solidFill>
                  <a:schemeClr val="bg1"/>
                </a:solidFill>
                <a:cs typeface="Times New Roman" panose="02020603050405020304" pitchFamily="18" charset="0"/>
              </a:rPr>
              <a:t>9</a:t>
            </a:r>
            <a:r>
              <a:rPr lang="lv-LV" altLang="lv-LV" sz="1800" dirty="0">
                <a:cs typeface="Times New Roman" panose="02020603050405020304" pitchFamily="18" charset="0"/>
              </a:rPr>
              <a:t>  prioritārie pasākumi 2023., 2024., 2025. gadā :</a:t>
            </a:r>
          </a:p>
        </p:txBody>
      </p:sp>
      <p:sp>
        <p:nvSpPr>
          <p:cNvPr id="14340" name="Teksta vietturis 3">
            <a:extLst>
              <a:ext uri="{FF2B5EF4-FFF2-40B4-BE49-F238E27FC236}">
                <a16:creationId xmlns:a16="http://schemas.microsoft.com/office/drawing/2014/main" id="{9149978F-C110-42DE-86CF-2AE4EDD9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14341" name="Teksta vietturis 4">
            <a:extLst>
              <a:ext uri="{FF2B5EF4-FFF2-40B4-BE49-F238E27FC236}">
                <a16:creationId xmlns:a16="http://schemas.microsoft.com/office/drawing/2014/main" id="{215E9D47-7D36-4CD9-96B2-316E6AB2A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14342" name="Slaida numura vietturis 5">
            <a:extLst>
              <a:ext uri="{FF2B5EF4-FFF2-40B4-BE49-F238E27FC236}">
                <a16:creationId xmlns:a16="http://schemas.microsoft.com/office/drawing/2014/main" id="{067828A9-A4E8-4B02-AE14-1D6677883A3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EF4684-AFE8-4C96-A7FD-FFEE9864C9EE}" type="slidenum">
              <a:rPr lang="en-US" altLang="lv-LV" smtClean="0"/>
              <a:pPr/>
              <a:t>7</a:t>
            </a:fld>
            <a:endParaRPr lang="en-US" alt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AEE24DD-F5C3-3C92-B1A0-FFDFF723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955608"/>
            <a:ext cx="6096000" cy="4373573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lv-LV" sz="1600" dirty="0"/>
              <a:t>KNAB vienotas informācijas sistēmas </a:t>
            </a:r>
            <a:r>
              <a:rPr lang="lv-LV" sz="1600" dirty="0" err="1"/>
              <a:t>papildfunkcionalitātes</a:t>
            </a:r>
            <a:r>
              <a:rPr lang="lv-LV" sz="1600" dirty="0"/>
              <a:t> nodrošināšana;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lv-LV" sz="1600" dirty="0"/>
              <a:t>Mobilo iekārtu analīzes veikšanas tehniskais nodrošinājums un lietošanas tiesības;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lv-LV" sz="1600" dirty="0"/>
              <a:t>Vienvirziena datu plūsmas nodrošināšanas tehniskā ierīce un programmatūras lietošanas tiesības;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lv-LV" sz="1600" dirty="0"/>
              <a:t>Valsts pārvaldes kapacitātes stiprināšana, nodrošinot stratēģiski svarīgo amata grupu atlīdzību.</a:t>
            </a:r>
          </a:p>
          <a:p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379977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8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125663" y="7905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lv-LV" altLang="lv-LV" dirty="0">
                <a:solidFill>
                  <a:srgbClr val="898989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lv-LV" altLang="lv-LV" dirty="0">
              <a:solidFill>
                <a:srgbClr val="898989"/>
              </a:solidFill>
            </a:endParaRPr>
          </a:p>
          <a:p>
            <a:pPr>
              <a:lnSpc>
                <a:spcPct val="90000"/>
              </a:lnSpc>
            </a:pPr>
            <a:endParaRPr lang="lv-LV" altLang="lv-LV" dirty="0">
              <a:solidFill>
                <a:srgbClr val="89898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lv-LV" sz="7200" b="1" dirty="0">
                <a:solidFill>
                  <a:srgbClr val="9D2236"/>
                </a:solidFill>
              </a:rPr>
              <a:t>KNAB ēkas Citadeles ielā 1, Rīgā  nomas maksas palielinājums</a:t>
            </a:r>
            <a:endParaRPr lang="lv-LV" altLang="lv-LV" sz="1400" b="1" dirty="0">
              <a:solidFill>
                <a:srgbClr val="9D2236"/>
              </a:solidFill>
            </a:endParaRPr>
          </a:p>
          <a:p>
            <a:pPr>
              <a:lnSpc>
                <a:spcPct val="90000"/>
              </a:lnSpc>
            </a:pPr>
            <a:endParaRPr lang="lv-LV" altLang="lv-LV" dirty="0">
              <a:solidFill>
                <a:srgbClr val="898989"/>
              </a:solidFill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0433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93 500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93 500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93 500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1 238 875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2039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2B21BA-6D17-6824-0A5E-045DB9019843}"/>
              </a:ext>
            </a:extLst>
          </p:cNvPr>
          <p:cNvSpPr txBox="1"/>
          <p:nvPr/>
        </p:nvSpPr>
        <p:spPr>
          <a:xfrm>
            <a:off x="1764835" y="3958215"/>
            <a:ext cx="702832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No 2018. gada KNAB atrodas tā funkcijām pilnībā pielāgotā ēkā Citadeles ielā 1, Rīgā.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Ilgtermiņa saistības nekustamā īpašuma nomas maksas izdevumu segšanai  līdz 31.03.2039.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VAS Valsts nekustamie īpašumi ar 01.11.2021. ir veikusi telpu nomas maksas pārrēķinu, palielinot nomas maksu par 93,5 tūkst. </a:t>
            </a:r>
            <a:r>
              <a:rPr lang="lv-LV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gadā.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1">
            <a:extLst>
              <a:ext uri="{FF2B5EF4-FFF2-40B4-BE49-F238E27FC236}">
                <a16:creationId xmlns:a16="http://schemas.microsoft.com/office/drawing/2014/main" id="{05204E56-F751-45BC-92C7-04F5AC0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281112"/>
            <a:ext cx="6096000" cy="10366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lv-LV" altLang="lv-LV" sz="1800" dirty="0"/>
            </a:b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20484" name="Teksta vietturis 3">
            <a:extLst>
              <a:ext uri="{FF2B5EF4-FFF2-40B4-BE49-F238E27FC236}">
                <a16:creationId xmlns:a16="http://schemas.microsoft.com/office/drawing/2014/main" id="{14AC8F31-238B-4570-B057-7F1CCBAEF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07.03.2023.</a:t>
            </a:r>
          </a:p>
        </p:txBody>
      </p:sp>
      <p:sp>
        <p:nvSpPr>
          <p:cNvPr id="20485" name="Teksta vietturis 4">
            <a:extLst>
              <a:ext uri="{FF2B5EF4-FFF2-40B4-BE49-F238E27FC236}">
                <a16:creationId xmlns:a16="http://schemas.microsoft.com/office/drawing/2014/main" id="{82E7DCD3-927C-4B26-979B-1104EB8E7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/>
              <a:t>Korupcijas novēršanas un apkarošanas birojs</a:t>
            </a:r>
          </a:p>
          <a:p>
            <a:endParaRPr lang="lv-LV" altLang="lv-LV"/>
          </a:p>
        </p:txBody>
      </p:sp>
      <p:sp>
        <p:nvSpPr>
          <p:cNvPr id="20486" name="Slaida numura vietturis 5">
            <a:extLst>
              <a:ext uri="{FF2B5EF4-FFF2-40B4-BE49-F238E27FC236}">
                <a16:creationId xmlns:a16="http://schemas.microsoft.com/office/drawing/2014/main" id="{0743146F-A917-4A89-A217-E8F9342B8A6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797878-05F0-499B-B4BA-AACD1DB81E3C}" type="slidenum">
              <a:rPr lang="en-US" altLang="lv-LV" smtClean="0"/>
              <a:pPr/>
              <a:t>9</a:t>
            </a:fld>
            <a:endParaRPr lang="en-US" altLang="lv-LV"/>
          </a:p>
        </p:txBody>
      </p:sp>
      <p:sp>
        <p:nvSpPr>
          <p:cNvPr id="20487" name="Satura vietturis 2">
            <a:extLst>
              <a:ext uri="{FF2B5EF4-FFF2-40B4-BE49-F238E27FC236}">
                <a16:creationId xmlns:a16="http://schemas.microsoft.com/office/drawing/2014/main" id="{223EAC24-9E34-4AC8-898F-358B47129521}"/>
              </a:ext>
            </a:extLst>
          </p:cNvPr>
          <p:cNvSpPr txBox="1">
            <a:spLocks/>
          </p:cNvSpPr>
          <p:nvPr/>
        </p:nvSpPr>
        <p:spPr bwMode="auto">
          <a:xfrm>
            <a:off x="2590800" y="1219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v-LV" alt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a vietturis 2">
            <a:extLst>
              <a:ext uri="{FF2B5EF4-FFF2-40B4-BE49-F238E27FC236}">
                <a16:creationId xmlns:a16="http://schemas.microsoft.com/office/drawing/2014/main" id="{039D719B-B77D-448B-9C32-E798FD9E1C81}"/>
              </a:ext>
            </a:extLst>
          </p:cNvPr>
          <p:cNvSpPr txBox="1">
            <a:spLocks/>
          </p:cNvSpPr>
          <p:nvPr/>
        </p:nvSpPr>
        <p:spPr bwMode="auto">
          <a:xfrm>
            <a:off x="2278063" y="1031875"/>
            <a:ext cx="64087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lv-LV" altLang="lv-LV" sz="1800" b="1" dirty="0">
                <a:solidFill>
                  <a:srgbClr val="9D2236"/>
                </a:solidFill>
              </a:rPr>
              <a:t>KNAB analītisko spēju stiprināšana, </a:t>
            </a:r>
            <a:r>
              <a:rPr lang="lv-LV" altLang="lv-LV" sz="1800" b="1" i="1" dirty="0" err="1">
                <a:solidFill>
                  <a:srgbClr val="9D2236"/>
                </a:solidFill>
              </a:rPr>
              <a:t>Maltego</a:t>
            </a:r>
            <a:r>
              <a:rPr lang="lv-LV" altLang="lv-LV" sz="1800" b="1" i="1" dirty="0">
                <a:solidFill>
                  <a:srgbClr val="9D2236"/>
                </a:solidFill>
              </a:rPr>
              <a:t> Enterprise</a:t>
            </a:r>
            <a:r>
              <a:rPr lang="lv-LV" altLang="lv-LV" sz="1800" b="1" dirty="0">
                <a:solidFill>
                  <a:srgbClr val="9D2236"/>
                </a:solidFill>
              </a:rPr>
              <a:t> un pievienojumprogrammu iegāde</a:t>
            </a: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FB932FD3-FF12-44BE-BACD-36A06C150091}"/>
              </a:ext>
            </a:extLst>
          </p:cNvPr>
          <p:cNvSpPr/>
          <p:nvPr/>
        </p:nvSpPr>
        <p:spPr>
          <a:xfrm>
            <a:off x="5149423" y="600188"/>
            <a:ext cx="361214" cy="373743"/>
          </a:xfrm>
          <a:prstGeom prst="rect">
            <a:avLst/>
          </a:prstGeom>
          <a:ln>
            <a:solidFill>
              <a:srgbClr val="9D22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2A019F-5B78-45C4-8776-057DEEA62F19}"/>
              </a:ext>
            </a:extLst>
          </p:cNvPr>
          <p:cNvSpPr txBox="1">
            <a:spLocks/>
          </p:cNvSpPr>
          <p:nvPr/>
        </p:nvSpPr>
        <p:spPr bwMode="auto">
          <a:xfrm>
            <a:off x="4896246" y="225652"/>
            <a:ext cx="867569" cy="77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endParaRPr lang="lv-LV" altLang="lv-LV" sz="1800" b="1" dirty="0">
              <a:solidFill>
                <a:srgbClr val="9D223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lv-LV" altLang="lv-LV" sz="2000" b="1" dirty="0">
                <a:solidFill>
                  <a:srgbClr val="9D223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lv-LV" alt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021041A-A895-6A4D-A718-4EF528A5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12869"/>
              </p:ext>
            </p:extLst>
          </p:nvPr>
        </p:nvGraphicFramePr>
        <p:xfrm>
          <a:off x="1764835" y="1889012"/>
          <a:ext cx="7028328" cy="193279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71388">
                  <a:extLst>
                    <a:ext uri="{9D8B030D-6E8A-4147-A177-3AD203B41FA5}">
                      <a16:colId xmlns:a16="http://schemas.microsoft.com/office/drawing/2014/main" val="3975840913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101372647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78989295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591435747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486060761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4152896826"/>
                    </a:ext>
                  </a:extLst>
                </a:gridCol>
              </a:tblGrid>
              <a:tr h="286871">
                <a:tc gridSpan="5"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Papildus nepieciešamais valsts budžeta finansējums, </a:t>
                      </a:r>
                      <a:r>
                        <a:rPr lang="lv-LV" sz="1200" b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2024.gadam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>
                          <a:effectLst/>
                        </a:rPr>
                        <a:t>2025.gadam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turpmākā laikposmā līdz pasākuma pabeigšanai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tas ir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none" strike="noStrike" dirty="0">
                          <a:effectLst/>
                        </a:rPr>
                        <a:t>turpmāk katru gadu </a:t>
                      </a:r>
                      <a:br>
                        <a:rPr lang="lv-LV" sz="1800" u="none" strike="noStrike" dirty="0">
                          <a:effectLst/>
                        </a:rPr>
                      </a:br>
                      <a:r>
                        <a:rPr lang="lv-LV" sz="1800" u="none" strike="noStrike" dirty="0">
                          <a:effectLst/>
                        </a:rPr>
                        <a:t>(ja pasākums nav terminēts)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Pasākuma pabeigšanas gads</a:t>
                      </a:r>
                      <a:b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pt-BR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(ja tas ir terminēts)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2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3152"/>
                  </a:ext>
                </a:extLst>
              </a:tr>
              <a:tr h="250477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turpmākā laikposmā līdz pasākuma pabeigšanai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tas ir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turpmāk katru gadu </a:t>
                      </a:r>
                      <a:b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lv-LV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 pasākums nav terminēts)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Pasākuma pabeigšanas gads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 (ja tas ir terminēts)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61228"/>
                  </a:ext>
                </a:extLst>
              </a:tr>
              <a:tr h="1497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31 192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31 192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31 192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31192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36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DB504D-86F4-397B-C949-7304FC4613BE}"/>
              </a:ext>
            </a:extLst>
          </p:cNvPr>
          <p:cNvSpPr txBox="1"/>
          <p:nvPr/>
        </p:nvSpPr>
        <p:spPr>
          <a:xfrm>
            <a:off x="1618341" y="4002015"/>
            <a:ext cx="7174821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Analītiskais rīks būtiski uzlabos KNAB aktuālo analītisko uzdevumu izpildi, jo programmas vidē ir automatizētas open source intelligence (OSINT) analīzes ietvaros veicamās darbības;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Plānots iegādāties dažādus datu piekļuves moduļus vai pievienojumprogrammas, kas nodrošina iespēju analizēt konkrētāku informāciju par interesējošām un to aktivitātēm sociālajos tīklos.</a:t>
            </a:r>
          </a:p>
        </p:txBody>
      </p:sp>
    </p:spTree>
    <p:extLst>
      <p:ext uri="{BB962C8B-B14F-4D97-AF65-F5344CB8AC3E}">
        <p14:creationId xmlns:p14="http://schemas.microsoft.com/office/powerpoint/2010/main" val="895143599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6156</TotalTime>
  <Words>1917</Words>
  <Application>Microsoft Office PowerPoint</Application>
  <PresentationFormat>Slaidrāde ekrānā (4:3)</PresentationFormat>
  <Paragraphs>355</Paragraphs>
  <Slides>21</Slides>
  <Notes>21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89_Prezentacija_templateLV</vt:lpstr>
      <vt:lpstr>Korupcijas novēršanas un apkarošanas birojam plānotais finansējums  2023. gadam un vidēja termiņa budžeta ietvaram</vt:lpstr>
      <vt:lpstr>KNAB prioritātes 2023. gadā:</vt:lpstr>
      <vt:lpstr>KNAB pamatizdevumu struktūra  2023. gadā</vt:lpstr>
      <vt:lpstr>KNAB kopējo izdevumu izmaiņas no 2021. līdz 2025. gadam</vt:lpstr>
      <vt:lpstr> </vt:lpstr>
      <vt:lpstr>KNAB  9  prioritārie pasākumi 2023., 2024., 2025. gadā :</vt:lpstr>
      <vt:lpstr>KNAB  9  prioritārie pasākumi 2023., 2024., 2025. gadā :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L.Bernharde</cp:lastModifiedBy>
  <cp:revision>295</cp:revision>
  <cp:lastPrinted>2023-03-06T09:22:22Z</cp:lastPrinted>
  <dcterms:created xsi:type="dcterms:W3CDTF">2014-11-20T14:46:47Z</dcterms:created>
  <dcterms:modified xsi:type="dcterms:W3CDTF">2023-03-07T06:56:28Z</dcterms:modified>
</cp:coreProperties>
</file>